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2"/>
  </p:notesMasterIdLst>
  <p:sldIdLst>
    <p:sldId id="266" r:id="rId2"/>
    <p:sldId id="274" r:id="rId3"/>
    <p:sldId id="275" r:id="rId4"/>
    <p:sldId id="276" r:id="rId5"/>
    <p:sldId id="277" r:id="rId6"/>
    <p:sldId id="272" r:id="rId7"/>
    <p:sldId id="279" r:id="rId8"/>
    <p:sldId id="281" r:id="rId9"/>
    <p:sldId id="282" r:id="rId10"/>
    <p:sldId id="283" r:id="rId11"/>
    <p:sldId id="284" r:id="rId12"/>
    <p:sldId id="285" r:id="rId13"/>
    <p:sldId id="286" r:id="rId14"/>
    <p:sldId id="290" r:id="rId15"/>
    <p:sldId id="287" r:id="rId16"/>
    <p:sldId id="291" r:id="rId17"/>
    <p:sldId id="288" r:id="rId18"/>
    <p:sldId id="292" r:id="rId19"/>
    <p:sldId id="289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4A1E"/>
    <a:srgbClr val="000099"/>
    <a:srgbClr val="150860"/>
    <a:srgbClr val="1C1573"/>
    <a:srgbClr val="283E84"/>
    <a:srgbClr val="211D71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03-01-2022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Lifecycle and methodologies in </a:t>
            </a:r>
            <a:r>
              <a:rPr lang="en-IN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OSS -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>Comparing OSS development methodologies with traditional methodologies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per Agile Manifesto [1], </a:t>
            </a:r>
          </a:p>
          <a:p>
            <a:pPr>
              <a:lnSpc>
                <a:spcPct val="150000"/>
              </a:lnSpc>
            </a:pPr>
            <a:r>
              <a:rPr lang="en-IN" dirty="0"/>
              <a:t>“Business people and developers must work together daily throughout the project</a:t>
            </a:r>
            <a:r>
              <a:rPr lang="en-IN" dirty="0" smtClean="0"/>
              <a:t>.“</a:t>
            </a:r>
          </a:p>
          <a:p>
            <a:pPr>
              <a:lnSpc>
                <a:spcPct val="150000"/>
              </a:lnSpc>
            </a:pPr>
            <a:endParaRPr lang="en-IN" dirty="0"/>
          </a:p>
          <a:p>
            <a:pPr marL="0" indent="0">
              <a:lnSpc>
                <a:spcPct val="150000"/>
              </a:lnSpc>
              <a:buNone/>
            </a:pPr>
            <a:r>
              <a:rPr lang="en-IN" dirty="0"/>
              <a:t>As per OSSD model,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There does not exist the concept of “business people” in case of Open-source projects;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However, end-users </a:t>
            </a:r>
            <a:r>
              <a:rPr lang="en-IN" dirty="0"/>
              <a:t>who participate in the project serve the same role</a:t>
            </a:r>
            <a:r>
              <a:rPr lang="en-IN" dirty="0" smtClean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683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per Agile Manifesto [1], </a:t>
            </a:r>
          </a:p>
          <a:p>
            <a:pPr>
              <a:lnSpc>
                <a:spcPct val="150000"/>
              </a:lnSpc>
            </a:pPr>
            <a:r>
              <a:rPr lang="en-IN" dirty="0"/>
              <a:t>“Build projects around motivated individuals. Give them the environment and support they need, and trust them to get the job </a:t>
            </a:r>
            <a:r>
              <a:rPr lang="en-IN" dirty="0" smtClean="0"/>
              <a:t>done.“</a:t>
            </a:r>
          </a:p>
          <a:p>
            <a:pPr>
              <a:lnSpc>
                <a:spcPct val="150000"/>
              </a:lnSpc>
            </a:pPr>
            <a:endParaRPr lang="en-IN" sz="1050" dirty="0"/>
          </a:p>
          <a:p>
            <a:pPr marL="0" indent="0">
              <a:lnSpc>
                <a:spcPct val="150000"/>
              </a:lnSpc>
              <a:buNone/>
            </a:pPr>
            <a:r>
              <a:rPr lang="en-IN" dirty="0"/>
              <a:t>As per OSSD model,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Participation in open source projects is completely voluntary; self-motivated and self-driven people join open source community, out-of-interest and hence motivation is guaranteed.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Open-source </a:t>
            </a:r>
            <a:r>
              <a:rPr lang="en-IN" dirty="0"/>
              <a:t>projects use </a:t>
            </a:r>
            <a:r>
              <a:rPr lang="en-IN" dirty="0" smtClean="0"/>
              <a:t>selected tools </a:t>
            </a:r>
            <a:r>
              <a:rPr lang="en-IN" dirty="0"/>
              <a:t>for </a:t>
            </a:r>
            <a:r>
              <a:rPr lang="en-IN" dirty="0" smtClean="0"/>
              <a:t>project management, version </a:t>
            </a:r>
            <a:r>
              <a:rPr lang="en-IN" dirty="0"/>
              <a:t>control</a:t>
            </a:r>
            <a:r>
              <a:rPr lang="en-IN" dirty="0" smtClean="0"/>
              <a:t>, </a:t>
            </a:r>
            <a:r>
              <a:rPr lang="en-IN" dirty="0"/>
              <a:t>bug and issue tracking, and </a:t>
            </a:r>
            <a:r>
              <a:rPr lang="en-IN" dirty="0" smtClean="0"/>
              <a:t>discussion forums.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78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per Agile Manifesto [1], </a:t>
            </a:r>
          </a:p>
          <a:p>
            <a:pPr>
              <a:lnSpc>
                <a:spcPct val="150000"/>
              </a:lnSpc>
            </a:pPr>
            <a:r>
              <a:rPr lang="en-IN" dirty="0"/>
              <a:t>“The most efficient and effective </a:t>
            </a:r>
            <a:r>
              <a:rPr lang="en-IN" dirty="0" smtClean="0"/>
              <a:t>method </a:t>
            </a:r>
            <a:r>
              <a:rPr lang="en-IN" dirty="0"/>
              <a:t>of conveying information to and within a development team is face-to-face conversation</a:t>
            </a:r>
            <a:r>
              <a:rPr lang="en-IN" dirty="0" smtClean="0"/>
              <a:t>.“</a:t>
            </a:r>
          </a:p>
          <a:p>
            <a:pPr>
              <a:lnSpc>
                <a:spcPct val="150000"/>
              </a:lnSpc>
            </a:pPr>
            <a:endParaRPr lang="en-IN" sz="11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IN" dirty="0"/>
              <a:t>As per OSSD model,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This is a major point of difference between Agile methodologies and open source.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Open-source </a:t>
            </a:r>
            <a:r>
              <a:rPr lang="en-IN" dirty="0"/>
              <a:t>projects </a:t>
            </a:r>
            <a:r>
              <a:rPr lang="en-IN" dirty="0" smtClean="0"/>
              <a:t>lay complete emphasis on written </a:t>
            </a:r>
            <a:r>
              <a:rPr lang="en-IN" dirty="0"/>
              <a:t>communication over face-to-face communication. </a:t>
            </a:r>
            <a:endParaRPr lang="en-IN" dirty="0" smtClean="0"/>
          </a:p>
          <a:p>
            <a:pPr>
              <a:lnSpc>
                <a:spcPct val="150000"/>
              </a:lnSpc>
            </a:pPr>
            <a:r>
              <a:rPr lang="en-IN" dirty="0" smtClean="0"/>
              <a:t>Additionally, </a:t>
            </a:r>
            <a:r>
              <a:rPr lang="en-IN" dirty="0"/>
              <a:t>open-source projects can be widely distributed, and don't require </a:t>
            </a:r>
            <a:r>
              <a:rPr lang="en-IN" dirty="0" smtClean="0"/>
              <a:t>collocation</a:t>
            </a:r>
          </a:p>
          <a:p>
            <a:pPr>
              <a:lnSpc>
                <a:spcPct val="150000"/>
              </a:lnSpc>
            </a:pPr>
            <a:endParaRPr lang="en-IN" dirty="0" smtClean="0">
              <a:solidFill>
                <a:srgbClr val="304A1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977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per Agile Manifesto [1], </a:t>
            </a:r>
            <a:endParaRPr lang="en-IN" dirty="0" smtClean="0"/>
          </a:p>
          <a:p>
            <a:pPr>
              <a:lnSpc>
                <a:spcPct val="150000"/>
              </a:lnSpc>
            </a:pPr>
            <a:r>
              <a:rPr lang="en-IN" dirty="0" smtClean="0"/>
              <a:t>“Working software is the primary measure of progress.“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</a:t>
            </a:r>
            <a:r>
              <a:rPr lang="en-IN" dirty="0"/>
              <a:t>per OSSD </a:t>
            </a:r>
            <a:r>
              <a:rPr lang="en-IN" dirty="0" smtClean="0"/>
              <a:t>model,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This principle perfectly holds true for the open source software development model as well.</a:t>
            </a:r>
          </a:p>
          <a:p>
            <a:pPr>
              <a:lnSpc>
                <a:spcPct val="150000"/>
              </a:lnSpc>
            </a:pPr>
            <a:endParaRPr lang="en-IN" sz="1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769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</a:t>
            </a:r>
            <a:r>
              <a:rPr lang="en-IN" dirty="0"/>
              <a:t>per Agile Manifesto [1],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“Agile </a:t>
            </a:r>
            <a:r>
              <a:rPr lang="en-IN" dirty="0"/>
              <a:t>processes promote sustainable development. The sponsors, developers, and users should be able to maintain a constant pace indefinitely</a:t>
            </a:r>
            <a:r>
              <a:rPr lang="en-IN" dirty="0" smtClean="0"/>
              <a:t>.”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dirty="0"/>
              <a:t>As per OSSD </a:t>
            </a:r>
            <a:r>
              <a:rPr lang="en-IN" dirty="0" smtClean="0"/>
              <a:t>model,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</a:t>
            </a:r>
            <a:r>
              <a:rPr lang="en-IN" dirty="0" smtClean="0"/>
              <a:t>he </a:t>
            </a:r>
            <a:r>
              <a:rPr lang="en-IN" dirty="0"/>
              <a:t>spirit </a:t>
            </a:r>
            <a:r>
              <a:rPr lang="en-IN" dirty="0" smtClean="0"/>
              <a:t>behind this principle is in some manner </a:t>
            </a:r>
            <a:r>
              <a:rPr lang="en-IN" dirty="0"/>
              <a:t>embraced by open </a:t>
            </a:r>
            <a:r>
              <a:rPr lang="en-IN" dirty="0" smtClean="0"/>
              <a:t>source;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3383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per Agile Manifesto [1],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“Continuous </a:t>
            </a:r>
            <a:r>
              <a:rPr lang="en-IN" dirty="0"/>
              <a:t>attention to technical excellence and good design enhances agility</a:t>
            </a:r>
            <a:r>
              <a:rPr lang="en-IN" dirty="0" smtClean="0"/>
              <a:t>.”</a:t>
            </a:r>
          </a:p>
          <a:p>
            <a:pPr>
              <a:lnSpc>
                <a:spcPct val="150000"/>
              </a:lnSpc>
            </a:pPr>
            <a:endParaRPr lang="en-I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</a:t>
            </a:r>
            <a:r>
              <a:rPr lang="en-IN" dirty="0"/>
              <a:t>per OSSD model,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Open </a:t>
            </a:r>
            <a:r>
              <a:rPr lang="en-IN" dirty="0"/>
              <a:t>source </a:t>
            </a:r>
            <a:r>
              <a:rPr lang="en-IN" dirty="0" smtClean="0"/>
              <a:t>model emphasizes heavily </a:t>
            </a:r>
            <a:r>
              <a:rPr lang="en-IN" dirty="0" smtClean="0"/>
              <a:t>on </a:t>
            </a:r>
            <a:r>
              <a:rPr lang="en-IN" dirty="0" smtClean="0"/>
              <a:t>good design, technical </a:t>
            </a:r>
            <a:r>
              <a:rPr lang="en-IN" dirty="0" smtClean="0"/>
              <a:t>excellence and </a:t>
            </a:r>
            <a:r>
              <a:rPr lang="en-IN" dirty="0" smtClean="0"/>
              <a:t>well-</a:t>
            </a:r>
            <a:r>
              <a:rPr lang="en-IN" dirty="0" smtClean="0"/>
              <a:t>written documentation.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089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</a:t>
            </a:r>
            <a:r>
              <a:rPr lang="en-IN" dirty="0"/>
              <a:t>per Agile Manifesto [1], </a:t>
            </a:r>
          </a:p>
          <a:p>
            <a:pPr>
              <a:lnSpc>
                <a:spcPct val="150000"/>
              </a:lnSpc>
            </a:pPr>
            <a:r>
              <a:rPr lang="en-IN" dirty="0"/>
              <a:t>“Simplicity--the art of maximizing the amount of work </a:t>
            </a:r>
            <a:r>
              <a:rPr lang="en-IN" dirty="0" smtClean="0"/>
              <a:t>done-</a:t>
            </a:r>
            <a:r>
              <a:rPr lang="en-IN" dirty="0"/>
              <a:t>-is essential</a:t>
            </a:r>
            <a:r>
              <a:rPr lang="en-IN" dirty="0" smtClean="0"/>
              <a:t>.”</a:t>
            </a:r>
          </a:p>
          <a:p>
            <a:pPr>
              <a:lnSpc>
                <a:spcPct val="150000"/>
              </a:lnSpc>
            </a:pPr>
            <a:endParaRPr lang="en-IN" sz="14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</a:t>
            </a:r>
            <a:r>
              <a:rPr lang="en-IN" dirty="0"/>
              <a:t>per OSSD model,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Since open source projects mostly rely on voluntary commitments, and not contractual commitments, hence the amount of work done is never a point of major concern.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The </a:t>
            </a:r>
            <a:r>
              <a:rPr lang="en-IN" dirty="0"/>
              <a:t>amount of work to be done </a:t>
            </a:r>
            <a:r>
              <a:rPr lang="en-IN" dirty="0" smtClean="0"/>
              <a:t>wholly depends </a:t>
            </a:r>
            <a:r>
              <a:rPr lang="en-IN" dirty="0"/>
              <a:t>on the beliefs of the individual developers</a:t>
            </a:r>
            <a:r>
              <a:rPr lang="en-IN" dirty="0" smtClean="0"/>
              <a:t>.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797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per Agile Manifesto [1], </a:t>
            </a:r>
          </a:p>
          <a:p>
            <a:pPr>
              <a:lnSpc>
                <a:spcPct val="150000"/>
              </a:lnSpc>
            </a:pPr>
            <a:r>
              <a:rPr lang="en-IN" dirty="0"/>
              <a:t>“The best architectures, requirements, and designs emerge from self-organizing teams</a:t>
            </a:r>
            <a:r>
              <a:rPr lang="en-IN" dirty="0" smtClean="0"/>
              <a:t>.”</a:t>
            </a:r>
          </a:p>
          <a:p>
            <a:pPr>
              <a:lnSpc>
                <a:spcPct val="150000"/>
              </a:lnSpc>
            </a:pPr>
            <a:endParaRPr lang="en-IN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IN" dirty="0"/>
              <a:t>As per OSSD model,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Although, open-source projects might not state this explicitly, but the underlying philosophy behind the open source projects makes this being true for these projects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Self-organizing and self-motivated community does results in some of the best products, with best architecture and designs</a:t>
            </a:r>
            <a:endParaRPr lang="en-IN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489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</a:t>
            </a:r>
            <a:r>
              <a:rPr lang="en-IN" dirty="0"/>
              <a:t>per Agile Manifesto [1],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“At </a:t>
            </a:r>
            <a:r>
              <a:rPr lang="en-IN" dirty="0"/>
              <a:t>regular intervals, the team reflects on how to become more effective, and then tunes and adjusts its </a:t>
            </a:r>
            <a:r>
              <a:rPr lang="en-IN" dirty="0" err="1"/>
              <a:t>behavior</a:t>
            </a:r>
            <a:r>
              <a:rPr lang="en-IN" dirty="0"/>
              <a:t> </a:t>
            </a:r>
            <a:r>
              <a:rPr lang="en-IN" dirty="0" smtClean="0"/>
              <a:t>accordingly</a:t>
            </a:r>
            <a:r>
              <a:rPr lang="en-IN" dirty="0" smtClean="0"/>
              <a:t>”.</a:t>
            </a:r>
          </a:p>
          <a:p>
            <a:pPr>
              <a:lnSpc>
                <a:spcPct val="150000"/>
              </a:lnSpc>
            </a:pPr>
            <a:endParaRPr lang="en-IN" sz="14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IN" dirty="0"/>
              <a:t>As per OSSD model,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Self-reflection is not a major activity carried out in most of the open source projects.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However</a:t>
            </a:r>
            <a:r>
              <a:rPr lang="en-IN" dirty="0" smtClean="0"/>
              <a:t>, </a:t>
            </a:r>
            <a:r>
              <a:rPr lang="en-IN" dirty="0" smtClean="0"/>
              <a:t>some of the mature </a:t>
            </a:r>
            <a:r>
              <a:rPr lang="en-IN" dirty="0"/>
              <a:t>open-source </a:t>
            </a:r>
            <a:r>
              <a:rPr lang="en-IN" dirty="0" smtClean="0"/>
              <a:t>projects </a:t>
            </a:r>
            <a:r>
              <a:rPr lang="en-IN" dirty="0"/>
              <a:t>tend to </a:t>
            </a:r>
            <a:r>
              <a:rPr lang="en-IN" dirty="0" smtClean="0"/>
              <a:t>evolve and </a:t>
            </a:r>
            <a:r>
              <a:rPr lang="en-IN" dirty="0" smtClean="0"/>
              <a:t>implement some governance </a:t>
            </a:r>
            <a:r>
              <a:rPr lang="en-IN" dirty="0"/>
              <a:t>mechanisms.</a:t>
            </a:r>
            <a:endParaRPr lang="en-IN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896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Conclusion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To summarize,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While both agile </a:t>
            </a:r>
            <a:r>
              <a:rPr lang="en-IN" dirty="0"/>
              <a:t>and open-source methodologies embrace a number of principles and values, </a:t>
            </a:r>
            <a:r>
              <a:rPr lang="en-IN" dirty="0" smtClean="0"/>
              <a:t>some of which are parallel, but some are intersecting as well.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However, both of them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involve continuous interaction with the users during all phases of the development;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value good design and effective documentation;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engage self-organizing and self-motivated individuals; and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strive </a:t>
            </a:r>
            <a:r>
              <a:rPr lang="en-IN" dirty="0"/>
              <a:t>to develop software that is tailored especially for a class of users / </a:t>
            </a:r>
            <a:r>
              <a:rPr lang="en-IN" dirty="0" smtClean="0"/>
              <a:t>customers.</a:t>
            </a:r>
            <a:endParaRPr lang="en-IN" dirty="0"/>
          </a:p>
          <a:p>
            <a:pPr lvl="1">
              <a:lnSpc>
                <a:spcPct val="150000"/>
              </a:lnSpc>
            </a:pPr>
            <a:endParaRPr lang="en-IN" dirty="0" smtClean="0"/>
          </a:p>
          <a:p>
            <a:pPr lvl="1">
              <a:lnSpc>
                <a:spcPct val="150000"/>
              </a:lnSpc>
            </a:pPr>
            <a:endParaRPr lang="en-IN" dirty="0" smtClean="0"/>
          </a:p>
          <a:p>
            <a:pPr lvl="1"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74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OSSD vs. Waterfall 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10160000" cy="54101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OSSD model is different from the traditional Waterfall or Cascading model of software development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traditional software development model comprises of six activities: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Collecting and analysing requirements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Designing a solution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Developing the code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Testing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Deployment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Maintenance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These activities are arranged in a linear fashion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Work starts on a particular activity only after the previous activity is completed</a:t>
            </a:r>
          </a:p>
        </p:txBody>
      </p:sp>
    </p:spTree>
    <p:extLst>
      <p:ext uri="{BB962C8B-B14F-4D97-AF65-F5344CB8AC3E}">
        <p14:creationId xmlns:p14="http://schemas.microsoft.com/office/powerpoint/2010/main" val="152802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Contributing to Open Source Software Projects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Waterfall 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3188364" y="5638800"/>
            <a:ext cx="5498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Waterfall Model: Linear development model</a:t>
            </a:r>
            <a:endParaRPr lang="en-IN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143001"/>
            <a:ext cx="5934075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1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Open Source Software Development Model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371600"/>
            <a:ext cx="6940131" cy="43291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7800" y="5993537"/>
            <a:ext cx="98192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latin typeface="Helvetica" panose="020B0604020202020204" pitchFamily="34" charset="0"/>
                <a:cs typeface="Helvetica" panose="020B0604020202020204" pitchFamily="34" charset="0"/>
              </a:rPr>
              <a:t>(Source: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Haddad, Ibrahim, and Brian Warner. "Understanding the open source development model." Linux Journal (2011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628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Agile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117601"/>
            <a:ext cx="8188295" cy="501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Agile Methodologies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10160000" cy="54101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Agile methodology emphasizes: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small design steps, 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incremental development, and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frequent customer interactions.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The developers and customer together decide on </a:t>
            </a:r>
            <a:r>
              <a:rPr lang="en-IN" dirty="0"/>
              <a:t>the </a:t>
            </a:r>
            <a:r>
              <a:rPr lang="en-IN" dirty="0" smtClean="0"/>
              <a:t>set </a:t>
            </a:r>
            <a:r>
              <a:rPr lang="en-IN" dirty="0"/>
              <a:t>of features and </a:t>
            </a:r>
            <a:r>
              <a:rPr lang="en-IN" dirty="0" smtClean="0"/>
              <a:t>capabilities – to be incorporated in the next increment of the software</a:t>
            </a:r>
            <a:r>
              <a:rPr lang="en-IN" dirty="0"/>
              <a:t>. </a:t>
            </a:r>
            <a:endParaRPr lang="en-IN" dirty="0" smtClean="0"/>
          </a:p>
          <a:p>
            <a:pPr>
              <a:lnSpc>
                <a:spcPct val="150000"/>
              </a:lnSpc>
            </a:pPr>
            <a:r>
              <a:rPr lang="en-IN" dirty="0" smtClean="0"/>
              <a:t>Each iteration of development is of few weeks only.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The </a:t>
            </a:r>
            <a:r>
              <a:rPr lang="en-IN" dirty="0"/>
              <a:t>software is </a:t>
            </a:r>
            <a:r>
              <a:rPr lang="en-IN" dirty="0" smtClean="0"/>
              <a:t>then released </a:t>
            </a:r>
            <a:r>
              <a:rPr lang="en-IN" dirty="0"/>
              <a:t>to the </a:t>
            </a:r>
            <a:r>
              <a:rPr lang="en-IN" dirty="0" smtClean="0"/>
              <a:t>customers; who test and use the same and find bugs, and suggest fixes and updates.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Agile and OSSD models </a:t>
            </a:r>
            <a:r>
              <a:rPr lang="en-IN" dirty="0"/>
              <a:t>share many principles and </a:t>
            </a:r>
            <a:r>
              <a:rPr lang="en-IN" dirty="0" smtClean="0"/>
              <a:t>values; however, there are also contrasting differences in the philosophy behind them.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Agile vs. OSSD Methodologies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per Agile Manifesto [1],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“Our </a:t>
            </a:r>
            <a:r>
              <a:rPr lang="en-IN" dirty="0"/>
              <a:t>highest priority is to satisfy the customer through early and continuous delivery of valuable software</a:t>
            </a:r>
            <a:r>
              <a:rPr lang="en-IN" dirty="0" smtClean="0"/>
              <a:t>.“</a:t>
            </a:r>
          </a:p>
          <a:p>
            <a:pPr>
              <a:lnSpc>
                <a:spcPct val="150000"/>
              </a:lnSpc>
            </a:pPr>
            <a:endParaRPr lang="en-IN" sz="105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IN" dirty="0"/>
              <a:t>As per </a:t>
            </a:r>
            <a:r>
              <a:rPr lang="en-IN" dirty="0" smtClean="0"/>
              <a:t>OSSD model,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 smtClean="0"/>
              <a:t>The concept or analogy of customers does not exist in Open Source Software. There are contributors and users of the project / product.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The user community, indirectly, serves as the customers; frequent releases are made – in order to promote peer review, continuous and increased end-user involvement.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28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per Agile Manifesto [1], </a:t>
            </a:r>
          </a:p>
          <a:p>
            <a:pPr>
              <a:lnSpc>
                <a:spcPct val="150000"/>
              </a:lnSpc>
            </a:pPr>
            <a:r>
              <a:rPr lang="en-IN" dirty="0"/>
              <a:t>“Welcome changing requirements, even late in development. Agile processes harness change for the customer's competitive advantage</a:t>
            </a:r>
            <a:r>
              <a:rPr lang="en-IN" dirty="0" smtClean="0"/>
              <a:t>.“</a:t>
            </a:r>
          </a:p>
          <a:p>
            <a:pPr>
              <a:lnSpc>
                <a:spcPct val="150000"/>
              </a:lnSpc>
            </a:pPr>
            <a:endParaRPr lang="en-IN" sz="105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IN" dirty="0"/>
              <a:t>As per OSSD model,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Open-source projects are not customer-driven; and hence often resist incorporation of major changes in the requirements.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However, there always exist the possibility of incorporating major changes by forking the project into a separate repository and making changes – done in case a larger set of community feels the need for the same.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245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Agile vs. OSSD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1"/>
            <a:ext cx="10160000" cy="457199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As per Agile Manifesto [1], </a:t>
            </a:r>
          </a:p>
          <a:p>
            <a:pPr>
              <a:lnSpc>
                <a:spcPct val="150000"/>
              </a:lnSpc>
            </a:pPr>
            <a:r>
              <a:rPr lang="en-IN" dirty="0"/>
              <a:t>“Deliver working software frequently, from a couple of weeks to a couple of months, with a preference to the shorter time scale</a:t>
            </a:r>
            <a:r>
              <a:rPr lang="en-IN" dirty="0" smtClean="0"/>
              <a:t>.“</a:t>
            </a:r>
          </a:p>
          <a:p>
            <a:pPr>
              <a:lnSpc>
                <a:spcPct val="150000"/>
              </a:lnSpc>
            </a:pPr>
            <a:endParaRPr lang="en-IN" dirty="0"/>
          </a:p>
          <a:p>
            <a:pPr marL="0" indent="0">
              <a:lnSpc>
                <a:spcPct val="150000"/>
              </a:lnSpc>
              <a:buNone/>
            </a:pPr>
            <a:r>
              <a:rPr lang="en-IN" dirty="0"/>
              <a:t>As per OSSD model,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Delivering of code cycle in case of Open-source is much shorter – usually every night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Open-source follows the philosophy of : release </a:t>
            </a:r>
            <a:r>
              <a:rPr lang="en-IN" dirty="0"/>
              <a:t>early, release often</a:t>
            </a:r>
            <a:r>
              <a:rPr lang="en-IN" dirty="0" smtClean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5793081"/>
            <a:ext cx="1059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[1] : Principles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behind the Agile Manifesto 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(http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://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agilemanifesto.org/principles.html)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246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5304</TotalTime>
  <Words>1337</Words>
  <Application>Microsoft Office PowerPoint</Application>
  <PresentationFormat>Widescreen</PresentationFormat>
  <Paragraphs>136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Helvetica</vt:lpstr>
      <vt:lpstr>Helvetica Light</vt:lpstr>
      <vt:lpstr>Office Theme</vt:lpstr>
      <vt:lpstr>Lifecycle and methodologies in OSS -  Comparing OSS development methodologies with traditional methodologies</vt:lpstr>
      <vt:lpstr>OSSD vs. Waterfall Model</vt:lpstr>
      <vt:lpstr>Waterfall Model</vt:lpstr>
      <vt:lpstr>Open Source Software Development Model</vt:lpstr>
      <vt:lpstr>Agile Methodologies</vt:lpstr>
      <vt:lpstr>Agile Methodologies</vt:lpstr>
      <vt:lpstr>Agile vs. OSSD Methodologies</vt:lpstr>
      <vt:lpstr>Agile vs. OSSD Methodologies</vt:lpstr>
      <vt:lpstr>Agile vs. OSSD Methodologies</vt:lpstr>
      <vt:lpstr>Agile vs. OSSD Methodologies</vt:lpstr>
      <vt:lpstr>Agile vs. OSSD Methodologies</vt:lpstr>
      <vt:lpstr>Agile vs. OSSD Methodologies</vt:lpstr>
      <vt:lpstr>Agile vs. OSSD Methodologies</vt:lpstr>
      <vt:lpstr>Agile vs. OSSD Methodologies</vt:lpstr>
      <vt:lpstr>Agile vs. OSSD Methodologies</vt:lpstr>
      <vt:lpstr>Agile vs. OSSD Methodologies</vt:lpstr>
      <vt:lpstr>Agile vs. OSSD Methodologies</vt:lpstr>
      <vt:lpstr>Agile vs. OSSD Methodologies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384</cp:revision>
  <dcterms:created xsi:type="dcterms:W3CDTF">2018-10-16T06:13:57Z</dcterms:created>
  <dcterms:modified xsi:type="dcterms:W3CDTF">2022-01-03T07:38:27Z</dcterms:modified>
</cp:coreProperties>
</file>

<file path=docProps/thumbnail.jpeg>
</file>